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16"/>
  </p:notesMasterIdLst>
  <p:sldIdLst>
    <p:sldId id="256" r:id="rId2"/>
    <p:sldId id="377" r:id="rId3"/>
    <p:sldId id="257" r:id="rId4"/>
    <p:sldId id="371" r:id="rId5"/>
    <p:sldId id="349" r:id="rId6"/>
    <p:sldId id="372" r:id="rId7"/>
    <p:sldId id="373" r:id="rId8"/>
    <p:sldId id="378" r:id="rId9"/>
    <p:sldId id="374" r:id="rId10"/>
    <p:sldId id="375" r:id="rId11"/>
    <p:sldId id="351" r:id="rId12"/>
    <p:sldId id="376" r:id="rId13"/>
    <p:sldId id="353" r:id="rId14"/>
    <p:sldId id="37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72" autoAdjust="0"/>
    <p:restoredTop sz="95827" autoAdjust="0"/>
  </p:normalViewPr>
  <p:slideViewPr>
    <p:cSldViewPr snapToGrid="0">
      <p:cViewPr>
        <p:scale>
          <a:sx n="110" d="100"/>
          <a:sy n="110" d="100"/>
        </p:scale>
        <p:origin x="144" y="176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  <a:t>2020/11/14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996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0857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2020/11/14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2020/11/14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2020/11/14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2020/11/14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2020/11/14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2020/11/14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2020/11/14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2020/11/14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2020/11/14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2020/11/14</a:t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517842" y="985990"/>
            <a:ext cx="11156315" cy="1485718"/>
          </a:xfrm>
        </p:spPr>
        <p:txBody>
          <a:bodyPr>
            <a:noAutofit/>
          </a:bodyPr>
          <a:lstStyle/>
          <a:p>
            <a:r>
              <a:rPr lang="en" altLang="zh-CN" sz="4000" b="1" dirty="0"/>
              <a:t>﻿</a:t>
            </a:r>
            <a:r>
              <a:rPr lang="en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﻿﻿ ﻿ ﻿Devil is in the Edges: Learning Semantic</a:t>
            </a:r>
            <a:br>
              <a:rPr lang="en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Boundaries from Noisy Annotations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5DBC1B-E1B8-F143-9258-A895B60E8E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3049" y="2610971"/>
            <a:ext cx="9105900" cy="1168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6D16547-AEAF-774C-AFBE-7B8DFE9267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3925" y="3964932"/>
            <a:ext cx="10344149" cy="19616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>
          <a:xfrm>
            <a:off x="310978" y="896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Method 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63D99B-87B3-994B-B292-19B6C5625C8F}"/>
              </a:ext>
            </a:extLst>
          </p:cNvPr>
          <p:cNvSpPr txBox="1"/>
          <p:nvPr/>
        </p:nvSpPr>
        <p:spPr>
          <a:xfrm>
            <a:off x="310978" y="1124774"/>
            <a:ext cx="12160838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Semantic Edge Learning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(using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BCE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loss)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 altLang="zh-CN" sz="2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1FC82BE-1936-2149-BFA5-528F45900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486" y="2018537"/>
            <a:ext cx="4902200" cy="8636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E476F65-471C-6640-A59A-0DD9333299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2014" y="2890445"/>
            <a:ext cx="8432800" cy="34036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009F9C91-5B95-6C41-9162-9E51552E0F5C}"/>
              </a:ext>
            </a:extLst>
          </p:cNvPr>
          <p:cNvSpPr/>
          <p:nvPr/>
        </p:nvSpPr>
        <p:spPr>
          <a:xfrm>
            <a:off x="3787420" y="3429000"/>
            <a:ext cx="866223" cy="639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75ACF8D-6DBE-CE4A-BC2D-EAB9699206CB}"/>
              </a:ext>
            </a:extLst>
          </p:cNvPr>
          <p:cNvSpPr/>
          <p:nvPr/>
        </p:nvSpPr>
        <p:spPr>
          <a:xfrm>
            <a:off x="6672136" y="3109500"/>
            <a:ext cx="866223" cy="639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1211596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>
          <a:xfrm>
            <a:off x="310978" y="896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Result 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63D99B-87B3-994B-B292-19B6C5625C8F}"/>
              </a:ext>
            </a:extLst>
          </p:cNvPr>
          <p:cNvSpPr txBox="1"/>
          <p:nvPr/>
        </p:nvSpPr>
        <p:spPr>
          <a:xfrm>
            <a:off x="310978" y="1124774"/>
            <a:ext cx="12160838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 err="1">
                <a:latin typeface="Times New Roman" panose="02020603050405020304" charset="0"/>
                <a:cs typeface="Times New Roman" panose="02020603050405020304" charset="0"/>
              </a:rPr>
              <a:t>Quantitive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evaluation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of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semantic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edge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detection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368AAD7-438B-1D40-8AF1-818529228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864" y="1961123"/>
            <a:ext cx="11642271" cy="24300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442FF7D-8B69-9249-8C88-3B2957F82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5299" y="4557937"/>
            <a:ext cx="6121400" cy="2095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6764972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>
          <a:xfrm>
            <a:off x="310978" y="896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Result 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63D99B-87B3-994B-B292-19B6C5625C8F}"/>
              </a:ext>
            </a:extLst>
          </p:cNvPr>
          <p:cNvSpPr txBox="1"/>
          <p:nvPr/>
        </p:nvSpPr>
        <p:spPr>
          <a:xfrm>
            <a:off x="310978" y="1124774"/>
            <a:ext cx="12160838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 err="1">
                <a:latin typeface="Times New Roman" panose="02020603050405020304" charset="0"/>
                <a:cs typeface="Times New Roman" panose="02020603050405020304" charset="0"/>
              </a:rPr>
              <a:t>Quantitive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evaluation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of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semantic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edge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detection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771CE18-0E33-BC40-853B-E5E446A82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15" y="2157370"/>
            <a:ext cx="11586815" cy="206519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6347058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>
          <a:xfrm>
            <a:off x="310978" y="896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Result  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7C3150-3198-7343-AABA-104E8D0ECA44}"/>
              </a:ext>
            </a:extLst>
          </p:cNvPr>
          <p:cNvSpPr txBox="1"/>
          <p:nvPr/>
        </p:nvSpPr>
        <p:spPr>
          <a:xfrm>
            <a:off x="310978" y="1124774"/>
            <a:ext cx="12160838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 err="1">
                <a:latin typeface="Times New Roman" panose="02020603050405020304" charset="0"/>
                <a:cs typeface="Times New Roman" panose="02020603050405020304" charset="0"/>
              </a:rPr>
              <a:t>Qualititive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visualization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of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semantic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edge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detection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3C45F5-FB6E-5E45-A7D0-F63B9FC3A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714" y="1927085"/>
            <a:ext cx="9470571" cy="444418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78047849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8C72BE-1637-DB49-866B-01C011670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整体逻辑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35679E-0591-EA49-8E78-E6A730E21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kumimoji="1" lang="zh-CN" altLang="en-US" dirty="0"/>
              <a:t>介绍任务</a:t>
            </a:r>
            <a:endParaRPr kumimoji="1" lang="en-US" altLang="zh-CN" dirty="0"/>
          </a:p>
          <a:p>
            <a:r>
              <a:rPr kumimoji="1" lang="zh-CN" altLang="en-US" dirty="0"/>
              <a:t>问题：边缘很粗（由于标注不准确，</a:t>
            </a:r>
            <a:r>
              <a:rPr kumimoji="1" lang="en-US" altLang="zh-CN" dirty="0"/>
              <a:t>edge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detector</a:t>
            </a:r>
            <a:r>
              <a:rPr kumimoji="1" lang="zh-CN" altLang="en-US" dirty="0"/>
              <a:t>很难准确定位到精确边缘，必须依靠</a:t>
            </a:r>
            <a:r>
              <a:rPr kumimoji="1" lang="en-US" altLang="zh-CN" dirty="0"/>
              <a:t>edge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nms</a:t>
            </a:r>
            <a:r>
              <a:rPr kumimoji="1" lang="zh-CN" altLang="en-US" dirty="0"/>
              <a:t>手段来细化）</a:t>
            </a:r>
            <a:endParaRPr kumimoji="1" lang="en-US" altLang="zh-CN" dirty="0"/>
          </a:p>
          <a:p>
            <a:r>
              <a:rPr kumimoji="1" lang="zh-CN" altLang="en-US" dirty="0"/>
              <a:t>本文的主要贡献：</a:t>
            </a:r>
            <a:r>
              <a:rPr kumimoji="1" lang="en-US" altLang="zh-CN" dirty="0"/>
              <a:t>1.</a:t>
            </a:r>
            <a:r>
              <a:rPr kumimoji="1" lang="zh-CN" altLang="en-US" dirty="0"/>
              <a:t>设计了一个配套的</a:t>
            </a:r>
            <a:r>
              <a:rPr kumimoji="1" lang="en-US" altLang="zh-CN" dirty="0" err="1"/>
              <a:t>thining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</a:t>
            </a:r>
            <a:r>
              <a:rPr kumimoji="1" lang="zh-CN" altLang="en-US" dirty="0"/>
              <a:t>和</a:t>
            </a:r>
            <a:r>
              <a:rPr kumimoji="1" lang="en-US" altLang="zh-CN" dirty="0"/>
              <a:t>NMS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  <a:r>
              <a:rPr kumimoji="1" lang="zh-CN" altLang="en-US" dirty="0"/>
              <a:t>来帮助细化边缘   </a:t>
            </a:r>
            <a:r>
              <a:rPr kumimoji="1" lang="en-US" altLang="zh-CN" dirty="0"/>
              <a:t>2.</a:t>
            </a:r>
            <a:r>
              <a:rPr kumimoji="1" lang="zh-CN" altLang="en-US" dirty="0"/>
              <a:t>使用了一种动态对齐（</a:t>
            </a:r>
            <a:r>
              <a:rPr kumimoji="1" lang="en-US" altLang="zh-CN" dirty="0"/>
              <a:t>active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align</a:t>
            </a:r>
            <a:r>
              <a:rPr kumimoji="1" lang="zh-CN" altLang="en-US" dirty="0"/>
              <a:t>）的方法，逐渐回归到正确的边缘 （结合网络图）</a:t>
            </a:r>
            <a:endParaRPr kumimoji="1" lang="en-US" altLang="zh-CN" dirty="0"/>
          </a:p>
          <a:p>
            <a:r>
              <a:rPr kumimoji="1" lang="zh-CN" altLang="en-US" dirty="0"/>
              <a:t>传统的解决方案：</a:t>
            </a:r>
            <a:r>
              <a:rPr kumimoji="1" lang="en-US" altLang="zh-CN" dirty="0"/>
              <a:t>edge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nms</a:t>
            </a:r>
            <a:r>
              <a:rPr kumimoji="1" lang="zh-CN" altLang="en-US" dirty="0"/>
              <a:t>方法</a:t>
            </a:r>
            <a:endParaRPr kumimoji="1" lang="en-US" altLang="zh-CN" dirty="0"/>
          </a:p>
          <a:p>
            <a:r>
              <a:rPr kumimoji="1" lang="zh-CN" altLang="en-US" dirty="0"/>
              <a:t>本文方法：将</a:t>
            </a:r>
            <a:r>
              <a:rPr kumimoji="1" lang="en-US" altLang="zh-CN" dirty="0" err="1"/>
              <a:t>nms</a:t>
            </a:r>
            <a:r>
              <a:rPr kumimoji="1" lang="zh-CN" altLang="en-US" dirty="0"/>
              <a:t>这个过程给可导化</a:t>
            </a:r>
            <a:endParaRPr kumimoji="1" lang="en-US" altLang="zh-CN" dirty="0"/>
          </a:p>
          <a:p>
            <a:r>
              <a:rPr kumimoji="1" lang="zh-CN" altLang="en-US" dirty="0"/>
              <a:t>本文方法：迭代地动态优化</a:t>
            </a:r>
          </a:p>
        </p:txBody>
      </p:sp>
    </p:spTree>
    <p:extLst>
      <p:ext uri="{BB962C8B-B14F-4D97-AF65-F5344CB8AC3E}">
        <p14:creationId xmlns:p14="http://schemas.microsoft.com/office/powerpoint/2010/main" val="3538359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"/>
          <p:cNvSpPr>
            <a:spLocks noGrp="1"/>
          </p:cNvSpPr>
          <p:nvPr>
            <p:ph type="title"/>
          </p:nvPr>
        </p:nvSpPr>
        <p:spPr>
          <a:xfrm>
            <a:off x="310978" y="89644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Problem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A4B9FA5-A745-2A47-B7C8-C052F81540DF}"/>
              </a:ext>
            </a:extLst>
          </p:cNvPr>
          <p:cNvSpPr txBox="1"/>
          <p:nvPr/>
        </p:nvSpPr>
        <p:spPr>
          <a:xfrm>
            <a:off x="310978" y="1124774"/>
            <a:ext cx="12160838" cy="661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Normal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edge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detector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cause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thick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edge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 altLang="zh-CN" sz="2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7B11049-6801-E14A-B780-B741FF969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768" y="2729512"/>
            <a:ext cx="2979568" cy="222816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17956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"/>
          <p:cNvSpPr>
            <a:spLocks noGrp="1"/>
          </p:cNvSpPr>
          <p:nvPr>
            <p:ph type="title"/>
          </p:nvPr>
        </p:nvSpPr>
        <p:spPr>
          <a:xfrm>
            <a:off x="310978" y="89644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Problem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A4B9FA5-A745-2A47-B7C8-C052F81540DF}"/>
              </a:ext>
            </a:extLst>
          </p:cNvPr>
          <p:cNvSpPr txBox="1"/>
          <p:nvPr/>
        </p:nvSpPr>
        <p:spPr>
          <a:xfrm>
            <a:off x="310978" y="1124774"/>
            <a:ext cx="12160838" cy="1307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Normal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edge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detector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cause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thick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edge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 altLang="zh-CN" sz="2800" dirty="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Reason: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r</a:t>
            </a:r>
            <a:r>
              <a:rPr lang="en" altLang="zh-CN" sz="2800" dirty="0" err="1">
                <a:latin typeface="Times New Roman" panose="02020603050405020304" charset="0"/>
                <a:cs typeface="Times New Roman" panose="02020603050405020304" charset="0"/>
              </a:rPr>
              <a:t>elevant</a:t>
            </a:r>
            <a:r>
              <a:rPr lang="en" altLang="zh-CN" sz="2800" dirty="0">
                <a:latin typeface="Times New Roman" panose="02020603050405020304" charset="0"/>
                <a:cs typeface="Times New Roman" panose="02020603050405020304" charset="0"/>
              </a:rPr>
              <a:t> datasets consist of a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" altLang="zh-CN" sz="2800" dirty="0">
                <a:latin typeface="Times New Roman" panose="02020603050405020304" charset="0"/>
                <a:cs typeface="Times New Roman" panose="02020603050405020304" charset="0"/>
              </a:rPr>
              <a:t>significant level of label noise</a:t>
            </a:r>
            <a:endParaRPr lang="en-US" altLang="zh-CN" sz="2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F93E736-858F-0A4C-BDAC-998659096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752" y="2733786"/>
            <a:ext cx="8777038" cy="2228166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9C2DD37-97B8-0D48-883D-1EEED1E07B64}"/>
              </a:ext>
            </a:extLst>
          </p:cNvPr>
          <p:cNvSpPr txBox="1"/>
          <p:nvPr/>
        </p:nvSpPr>
        <p:spPr>
          <a:xfrm>
            <a:off x="1354556" y="5072019"/>
            <a:ext cx="9414872" cy="661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Should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use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post-process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(like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edge-NMS)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to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make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edge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thinner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7B11049-6801-E14A-B780-B741FF969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768" y="2729512"/>
            <a:ext cx="2979568" cy="222816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68030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>
          <a:xfrm>
            <a:off x="310978" y="896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Contribution 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9E1068F-D28A-7340-903E-F987880EABA0}"/>
              </a:ext>
            </a:extLst>
          </p:cNvPr>
          <p:cNvSpPr txBox="1"/>
          <p:nvPr/>
        </p:nvSpPr>
        <p:spPr>
          <a:xfrm>
            <a:off x="310978" y="1124774"/>
            <a:ext cx="12160838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1.Design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Boundary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Thinner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Layer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and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NMS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Loss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to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make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layer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 err="1">
                <a:latin typeface="Times New Roman" panose="02020603050405020304" charset="0"/>
                <a:cs typeface="Times New Roman" panose="02020603050405020304" charset="0"/>
              </a:rPr>
              <a:t>thiner</a:t>
            </a:r>
            <a:endParaRPr lang="en-US" altLang="zh-CN" sz="2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42183FC-EFE7-9942-8D29-4AF30B064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478" y="2767295"/>
            <a:ext cx="10291043" cy="328073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196C43E-2E0A-F24D-8B98-2EB120EBB814}"/>
              </a:ext>
            </a:extLst>
          </p:cNvPr>
          <p:cNvSpPr/>
          <p:nvPr/>
        </p:nvSpPr>
        <p:spPr>
          <a:xfrm>
            <a:off x="4881434" y="2829446"/>
            <a:ext cx="2321471" cy="29037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1295947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>
          <a:xfrm>
            <a:off x="310978" y="896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Contribution 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9E1068F-D28A-7340-903E-F987880EABA0}"/>
              </a:ext>
            </a:extLst>
          </p:cNvPr>
          <p:cNvSpPr txBox="1"/>
          <p:nvPr/>
        </p:nvSpPr>
        <p:spPr>
          <a:xfrm>
            <a:off x="310978" y="1124774"/>
            <a:ext cx="12160838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1.Design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Boundary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Thinner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Layer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and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NMS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Loss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to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make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layer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 err="1">
                <a:latin typeface="Times New Roman" panose="02020603050405020304" charset="0"/>
                <a:cs typeface="Times New Roman" panose="02020603050405020304" charset="0"/>
              </a:rPr>
              <a:t>thiner</a:t>
            </a:r>
            <a:endParaRPr lang="en-US" altLang="zh-CN" sz="2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9BBDB79-CA22-E14A-9194-D397FC83ADA4}"/>
              </a:ext>
            </a:extLst>
          </p:cNvPr>
          <p:cNvSpPr txBox="1"/>
          <p:nvPr/>
        </p:nvSpPr>
        <p:spPr>
          <a:xfrm>
            <a:off x="310978" y="1780795"/>
            <a:ext cx="11078917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2.Active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alignment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to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iteratively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align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the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noisy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boundary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annotation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EFC66CE-5184-D34B-9252-1EC0A61FE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478" y="2767295"/>
            <a:ext cx="10291043" cy="328073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F6A8C20-F38A-3D4D-B2D3-39F6C3825B47}"/>
              </a:ext>
            </a:extLst>
          </p:cNvPr>
          <p:cNvSpPr/>
          <p:nvPr/>
        </p:nvSpPr>
        <p:spPr>
          <a:xfrm>
            <a:off x="8378615" y="3701716"/>
            <a:ext cx="1342902" cy="14157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9241199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>
          <a:xfrm>
            <a:off x="310978" y="896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Method 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63D99B-87B3-994B-B292-19B6C5625C8F}"/>
              </a:ext>
            </a:extLst>
          </p:cNvPr>
          <p:cNvSpPr txBox="1"/>
          <p:nvPr/>
        </p:nvSpPr>
        <p:spPr>
          <a:xfrm>
            <a:off x="310978" y="1124774"/>
            <a:ext cx="12160838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Tradition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edge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NMS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process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876274A-F384-0549-AF49-02F9BDFAE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1227" y="2219442"/>
            <a:ext cx="5321300" cy="3985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2293279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>
          <a:xfrm>
            <a:off x="310978" y="896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Method 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63D99B-87B3-994B-B292-19B6C5625C8F}"/>
              </a:ext>
            </a:extLst>
          </p:cNvPr>
          <p:cNvSpPr txBox="1"/>
          <p:nvPr/>
        </p:nvSpPr>
        <p:spPr>
          <a:xfrm>
            <a:off x="310978" y="1124774"/>
            <a:ext cx="12160838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Semantic Edge Learning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(using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BCE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loss)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 altLang="zh-CN" sz="2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59AE893-8284-0245-A77B-1A042794E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818" y="2054058"/>
            <a:ext cx="6261100" cy="21082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88D0CD5-8520-A64F-AE5E-D5D78047490A}"/>
              </a:ext>
            </a:extLst>
          </p:cNvPr>
          <p:cNvSpPr txBox="1"/>
          <p:nvPr/>
        </p:nvSpPr>
        <p:spPr>
          <a:xfrm>
            <a:off x="310978" y="4394143"/>
            <a:ext cx="11513887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800" dirty="0">
                <a:latin typeface="Times New Roman" panose="02020603050405020304" charset="0"/>
                <a:cs typeface="Times New Roman" panose="02020603050405020304" charset="0"/>
              </a:rPr>
              <a:t>﻿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N</a:t>
            </a:r>
            <a:r>
              <a:rPr lang="en" altLang="zh-CN" sz="2800" dirty="0" err="1">
                <a:latin typeface="Times New Roman" panose="02020603050405020304" charset="0"/>
                <a:cs typeface="Times New Roman" panose="02020603050405020304" charset="0"/>
              </a:rPr>
              <a:t>earby</a:t>
            </a:r>
            <a:r>
              <a:rPr lang="en" altLang="zh-CN" sz="2800" dirty="0">
                <a:latin typeface="Times New Roman" panose="02020603050405020304" charset="0"/>
                <a:cs typeface="Times New Roman" panose="02020603050405020304" charset="0"/>
              </a:rPr>
              <a:t> pixels in each boundary map are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" altLang="zh-CN" sz="2800" dirty="0">
                <a:latin typeface="Times New Roman" panose="02020603050405020304" charset="0"/>
                <a:cs typeface="Times New Roman" panose="02020603050405020304" charset="0"/>
              </a:rPr>
              <a:t>considered to be </a:t>
            </a:r>
            <a:r>
              <a:rPr lang="en" altLang="zh-CN" sz="28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independent</a:t>
            </a:r>
            <a:r>
              <a:rPr lang="zh-CN" altLang="en-US" sz="28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 altLang="zh-CN" sz="2800" dirty="0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6806187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>
          <a:xfrm>
            <a:off x="310978" y="896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Method 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63D99B-87B3-994B-B292-19B6C5625C8F}"/>
              </a:ext>
            </a:extLst>
          </p:cNvPr>
          <p:cNvSpPr txBox="1"/>
          <p:nvPr/>
        </p:nvSpPr>
        <p:spPr>
          <a:xfrm>
            <a:off x="310978" y="1124774"/>
            <a:ext cx="12160838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Semantic Edge Learning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(using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BCE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loss)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 altLang="zh-CN" sz="2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396A4E3-69C2-5A49-8F3C-85FF74398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18" y="2016326"/>
            <a:ext cx="6311900" cy="2413000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8B2EF82F-B111-A940-9A7F-BEF2E77EEFBB}"/>
              </a:ext>
            </a:extLst>
          </p:cNvPr>
          <p:cNvGrpSpPr/>
          <p:nvPr/>
        </p:nvGrpSpPr>
        <p:grpSpPr>
          <a:xfrm>
            <a:off x="401711" y="5357402"/>
            <a:ext cx="10424867" cy="1307537"/>
            <a:chOff x="768178" y="4863337"/>
            <a:chExt cx="10424867" cy="130753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6307D97-1DA1-4642-8413-6DCDCD543690}"/>
                </a:ext>
              </a:extLst>
            </p:cNvPr>
            <p:cNvSpPr txBox="1"/>
            <p:nvPr/>
          </p:nvSpPr>
          <p:spPr>
            <a:xfrm>
              <a:off x="768178" y="4863337"/>
              <a:ext cx="10424867" cy="1307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" altLang="zh-CN" sz="2800" dirty="0">
                  <a:latin typeface="Times New Roman" panose="02020603050405020304" charset="0"/>
                  <a:cs typeface="Times New Roman" panose="02020603050405020304" charset="0"/>
                </a:rPr>
                <a:t>Here,  </a:t>
              </a:r>
              <a:r>
                <a:rPr lang="zh-CN" altLang="en-US" sz="2800" dirty="0">
                  <a:latin typeface="Times New Roman" panose="02020603050405020304" charset="0"/>
                  <a:cs typeface="Times New Roman" panose="02020603050405020304" charset="0"/>
                </a:rPr>
                <a:t>                                            </a:t>
              </a:r>
              <a:r>
                <a:rPr lang="en" altLang="zh-CN" sz="2800" dirty="0">
                  <a:latin typeface="Times New Roman" panose="02020603050405020304" charset="0"/>
                  <a:cs typeface="Times New Roman" panose="02020603050405020304" charset="0"/>
                </a:rPr>
                <a:t>and </a:t>
              </a:r>
              <a:r>
                <a:rPr lang="en" altLang="zh-CN" sz="2800" i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" altLang="zh-CN" sz="2800" dirty="0">
                  <a:latin typeface="Times New Roman" panose="02020603050405020304" charset="0"/>
                  <a:cs typeface="Times New Roman" panose="02020603050405020304" charset="0"/>
                </a:rPr>
                <a:t> denotes the maximum distance of a pixel </a:t>
              </a:r>
              <a:r>
                <a:rPr lang="en-US" altLang="zh-CN" sz="2800" i="1" dirty="0" err="1">
                  <a:latin typeface="Times New Roman" panose="02020603050405020304" charset="0"/>
                  <a:cs typeface="Times New Roman" panose="02020603050405020304" charset="0"/>
                </a:rPr>
                <a:t>p</a:t>
              </a:r>
              <a:r>
                <a:rPr lang="en-US" altLang="zh-CN" sz="2400" i="1" dirty="0" err="1">
                  <a:latin typeface="Times New Roman" panose="02020603050405020304" charset="0"/>
                  <a:cs typeface="Times New Roman" panose="02020603050405020304" charset="0"/>
                </a:rPr>
                <a:t>t</a:t>
              </a:r>
              <a:r>
                <a:rPr lang="en" altLang="zh-CN" sz="2800" dirty="0">
                  <a:latin typeface="Times New Roman" panose="02020603050405020304" charset="0"/>
                  <a:cs typeface="Times New Roman" panose="02020603050405020304" charset="0"/>
                </a:rPr>
                <a:t> from </a:t>
              </a:r>
              <a:r>
                <a:rPr lang="en" altLang="zh-CN" sz="2800" i="1" dirty="0">
                  <a:latin typeface="Times New Roman" panose="02020603050405020304" charset="0"/>
                  <a:cs typeface="Times New Roman" panose="02020603050405020304" charset="0"/>
                </a:rPr>
                <a:t>p</a:t>
              </a:r>
              <a:r>
                <a:rPr lang="en" altLang="zh-CN" sz="2800" dirty="0">
                  <a:latin typeface="Times New Roman" panose="02020603050405020304" charset="0"/>
                  <a:cs typeface="Times New Roman" panose="02020603050405020304" charset="0"/>
                </a:rPr>
                <a:t> along the normal.</a:t>
              </a:r>
              <a:r>
                <a:rPr lang="zh-CN" altLang="en-US" sz="2800" dirty="0">
                  <a:latin typeface="Times New Roman" panose="02020603050405020304" charset="0"/>
                  <a:cs typeface="Times New Roman" panose="02020603050405020304" charset="0"/>
                </a:rPr>
                <a:t> </a:t>
              </a:r>
              <a:endParaRPr lang="en-US" altLang="zh-CN" sz="2800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A0AE47B1-9414-E743-A50B-5D2A12AEF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48660" y="5085347"/>
              <a:ext cx="4049951" cy="482137"/>
            </a:xfrm>
            <a:prstGeom prst="rect">
              <a:avLst/>
            </a:prstGeom>
          </p:spPr>
        </p:pic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D5091AC8-C691-A840-89E5-FA7F536002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7368" y="1076403"/>
            <a:ext cx="4651829" cy="398728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21545649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>
          <a:xfrm>
            <a:off x="310978" y="896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Method 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63D99B-87B3-994B-B292-19B6C5625C8F}"/>
              </a:ext>
            </a:extLst>
          </p:cNvPr>
          <p:cNvSpPr txBox="1"/>
          <p:nvPr/>
        </p:nvSpPr>
        <p:spPr>
          <a:xfrm>
            <a:off x="310978" y="1124774"/>
            <a:ext cx="12160838" cy="669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Semantic Edge Learning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(using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BCE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2800" dirty="0">
                <a:latin typeface="Times New Roman" panose="02020603050405020304" charset="0"/>
                <a:cs typeface="Times New Roman" panose="02020603050405020304" charset="0"/>
              </a:rPr>
              <a:t>loss)</a:t>
            </a:r>
            <a:r>
              <a:rPr lang="zh-CN" altLang="en-US" sz="28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 altLang="zh-CN" sz="2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396A4E3-69C2-5A49-8F3C-85FF74398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18" y="2016326"/>
            <a:ext cx="6311900" cy="2413000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8B2EF82F-B111-A940-9A7F-BEF2E77EEFBB}"/>
              </a:ext>
            </a:extLst>
          </p:cNvPr>
          <p:cNvGrpSpPr/>
          <p:nvPr/>
        </p:nvGrpSpPr>
        <p:grpSpPr>
          <a:xfrm>
            <a:off x="401711" y="5357402"/>
            <a:ext cx="10424867" cy="1307537"/>
            <a:chOff x="768178" y="4863337"/>
            <a:chExt cx="10424867" cy="130753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6307D97-1DA1-4642-8413-6DCDCD543690}"/>
                </a:ext>
              </a:extLst>
            </p:cNvPr>
            <p:cNvSpPr txBox="1"/>
            <p:nvPr/>
          </p:nvSpPr>
          <p:spPr>
            <a:xfrm>
              <a:off x="768178" y="4863337"/>
              <a:ext cx="10424867" cy="1307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" altLang="zh-CN" sz="2800" dirty="0">
                  <a:latin typeface="Times New Roman" panose="02020603050405020304" charset="0"/>
                  <a:cs typeface="Times New Roman" panose="02020603050405020304" charset="0"/>
                </a:rPr>
                <a:t>Here,  </a:t>
              </a:r>
              <a:r>
                <a:rPr lang="zh-CN" altLang="en-US" sz="2800" dirty="0">
                  <a:latin typeface="Times New Roman" panose="02020603050405020304" charset="0"/>
                  <a:cs typeface="Times New Roman" panose="02020603050405020304" charset="0"/>
                </a:rPr>
                <a:t>                                            </a:t>
              </a:r>
              <a:r>
                <a:rPr lang="en" altLang="zh-CN" sz="2800" dirty="0">
                  <a:latin typeface="Times New Roman" panose="02020603050405020304" charset="0"/>
                  <a:cs typeface="Times New Roman" panose="02020603050405020304" charset="0"/>
                </a:rPr>
                <a:t>and </a:t>
              </a:r>
              <a:r>
                <a:rPr lang="en" altLang="zh-CN" sz="2800" i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" altLang="zh-CN" sz="2800" dirty="0">
                  <a:latin typeface="Times New Roman" panose="02020603050405020304" charset="0"/>
                  <a:cs typeface="Times New Roman" panose="02020603050405020304" charset="0"/>
                </a:rPr>
                <a:t> denotes the maximum distance of a pixel </a:t>
              </a:r>
              <a:r>
                <a:rPr lang="en-US" altLang="zh-CN" sz="2800" i="1" dirty="0" err="1">
                  <a:latin typeface="Times New Roman" panose="02020603050405020304" charset="0"/>
                  <a:cs typeface="Times New Roman" panose="02020603050405020304" charset="0"/>
                </a:rPr>
                <a:t>p</a:t>
              </a:r>
              <a:r>
                <a:rPr lang="en-US" altLang="zh-CN" sz="2400" i="1" dirty="0" err="1">
                  <a:latin typeface="Times New Roman" panose="02020603050405020304" charset="0"/>
                  <a:cs typeface="Times New Roman" panose="02020603050405020304" charset="0"/>
                </a:rPr>
                <a:t>t</a:t>
              </a:r>
              <a:r>
                <a:rPr lang="en" altLang="zh-CN" sz="2800" dirty="0">
                  <a:latin typeface="Times New Roman" panose="02020603050405020304" charset="0"/>
                  <a:cs typeface="Times New Roman" panose="02020603050405020304" charset="0"/>
                </a:rPr>
                <a:t> from </a:t>
              </a:r>
              <a:r>
                <a:rPr lang="en" altLang="zh-CN" sz="2800" i="1" dirty="0">
                  <a:latin typeface="Times New Roman" panose="02020603050405020304" charset="0"/>
                  <a:cs typeface="Times New Roman" panose="02020603050405020304" charset="0"/>
                </a:rPr>
                <a:t>p</a:t>
              </a:r>
              <a:r>
                <a:rPr lang="en" altLang="zh-CN" sz="2800" dirty="0">
                  <a:latin typeface="Times New Roman" panose="02020603050405020304" charset="0"/>
                  <a:cs typeface="Times New Roman" panose="02020603050405020304" charset="0"/>
                </a:rPr>
                <a:t> along the normal.</a:t>
              </a:r>
              <a:r>
                <a:rPr lang="zh-CN" altLang="en-US" sz="2800" dirty="0">
                  <a:latin typeface="Times New Roman" panose="02020603050405020304" charset="0"/>
                  <a:cs typeface="Times New Roman" panose="02020603050405020304" charset="0"/>
                </a:rPr>
                <a:t> </a:t>
              </a:r>
              <a:endParaRPr lang="en-US" altLang="zh-CN" sz="2800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A0AE47B1-9414-E743-A50B-5D2A12AEF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48660" y="5085347"/>
              <a:ext cx="4049951" cy="482137"/>
            </a:xfrm>
            <a:prstGeom prst="rect">
              <a:avLst/>
            </a:prstGeom>
          </p:spPr>
        </p:pic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D5091AC8-C691-A840-89E5-FA7F536002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7368" y="1076403"/>
            <a:ext cx="4651829" cy="398728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846CB53-3C23-9643-BF13-77BCDCB6AE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8168" y="4649445"/>
            <a:ext cx="4318000" cy="762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1076F1A-9403-A047-8C67-025F7BE58D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1727" y="3465622"/>
            <a:ext cx="1079339" cy="11153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3965073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  <p:tag name="KSO_WM_UNIT_TYPE" val="a"/>
  <p:tag name="KSO_WM_UNIT_INDEX" val="1"/>
  <p:tag name="KSO_WM_UNIT_ID" val="custom20184553_1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heme/theme1.xml><?xml version="1.0" encoding="utf-8"?>
<a:theme xmlns:a="http://schemas.openxmlformats.org/drawingml/2006/main" name="Office 主题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282</Words>
  <Application>Microsoft Macintosh PowerPoint</Application>
  <PresentationFormat>宽屏</PresentationFormat>
  <Paragraphs>39</Paragraphs>
  <Slides>14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黑体</vt:lpstr>
      <vt:lpstr>Arial</vt:lpstr>
      <vt:lpstr>Calibri</vt:lpstr>
      <vt:lpstr>Times New Roman</vt:lpstr>
      <vt:lpstr>Office 主题</vt:lpstr>
      <vt:lpstr>﻿﻿ ﻿ ﻿Devil is in the Edges: Learning Semantic  Boundaries from Noisy Annotations</vt:lpstr>
      <vt:lpstr>Problem</vt:lpstr>
      <vt:lpstr>Problem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整体逻辑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73</cp:revision>
  <dcterms:created xsi:type="dcterms:W3CDTF">2018-03-01T02:03:00Z</dcterms:created>
  <dcterms:modified xsi:type="dcterms:W3CDTF">2020-11-14T12:58:07Z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